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2"/>
  </p:notesMasterIdLst>
  <p:handoutMasterIdLst>
    <p:handoutMasterId r:id="rId63"/>
  </p:handoutMasterIdLst>
  <p:sldIdLst>
    <p:sldId id="1308" r:id="rId7"/>
    <p:sldId id="1249" r:id="rId8"/>
    <p:sldId id="1251" r:id="rId9"/>
    <p:sldId id="1309" r:id="rId10"/>
    <p:sldId id="1310" r:id="rId11"/>
    <p:sldId id="1314" r:id="rId12"/>
    <p:sldId id="1311" r:id="rId13"/>
    <p:sldId id="1312" r:id="rId14"/>
    <p:sldId id="1313" r:id="rId15"/>
    <p:sldId id="1315" r:id="rId16"/>
    <p:sldId id="1316" r:id="rId17"/>
    <p:sldId id="1317" r:id="rId18"/>
    <p:sldId id="1318" r:id="rId19"/>
    <p:sldId id="1319" r:id="rId20"/>
    <p:sldId id="1320" r:id="rId21"/>
    <p:sldId id="1321" r:id="rId22"/>
    <p:sldId id="1322" r:id="rId23"/>
    <p:sldId id="1323" r:id="rId24"/>
    <p:sldId id="1324" r:id="rId25"/>
    <p:sldId id="1325" r:id="rId26"/>
    <p:sldId id="1353" r:id="rId27"/>
    <p:sldId id="1326" r:id="rId28"/>
    <p:sldId id="1328" r:id="rId29"/>
    <p:sldId id="1329" r:id="rId30"/>
    <p:sldId id="1330" r:id="rId31"/>
    <p:sldId id="1331" r:id="rId32"/>
    <p:sldId id="1332" r:id="rId33"/>
    <p:sldId id="1333" r:id="rId34"/>
    <p:sldId id="1334" r:id="rId35"/>
    <p:sldId id="1335" r:id="rId36"/>
    <p:sldId id="1336" r:id="rId37"/>
    <p:sldId id="1337" r:id="rId38"/>
    <p:sldId id="1338" r:id="rId39"/>
    <p:sldId id="1339" r:id="rId40"/>
    <p:sldId id="1340" r:id="rId41"/>
    <p:sldId id="1341" r:id="rId42"/>
    <p:sldId id="1342" r:id="rId43"/>
    <p:sldId id="1343" r:id="rId44"/>
    <p:sldId id="1344" r:id="rId45"/>
    <p:sldId id="1345" r:id="rId46"/>
    <p:sldId id="1346" r:id="rId47"/>
    <p:sldId id="1347" r:id="rId48"/>
    <p:sldId id="1348" r:id="rId49"/>
    <p:sldId id="1349" r:id="rId50"/>
    <p:sldId id="1350" r:id="rId51"/>
    <p:sldId id="1351" r:id="rId52"/>
    <p:sldId id="1352" r:id="rId53"/>
    <p:sldId id="1354" r:id="rId54"/>
    <p:sldId id="1355" r:id="rId55"/>
    <p:sldId id="1356" r:id="rId56"/>
    <p:sldId id="1357" r:id="rId57"/>
    <p:sldId id="1358" r:id="rId58"/>
    <p:sldId id="1359" r:id="rId59"/>
    <p:sldId id="1360" r:id="rId60"/>
    <p:sldId id="1248"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10"/>
            <p14:sldId id="1314"/>
            <p14:sldId id="1311"/>
            <p14:sldId id="1312"/>
            <p14:sldId id="1313"/>
            <p14:sldId id="1315"/>
            <p14:sldId id="1316"/>
            <p14:sldId id="1317"/>
            <p14:sldId id="1318"/>
            <p14:sldId id="1319"/>
            <p14:sldId id="1320"/>
            <p14:sldId id="1321"/>
            <p14:sldId id="1322"/>
            <p14:sldId id="1323"/>
            <p14:sldId id="1324"/>
            <p14:sldId id="1325"/>
          </p14:sldIdLst>
        </p14:section>
        <p14:section name="Configure Azure" id="{6040499A-9F58-40F3-B031-620A2055843E}">
          <p14:sldIdLst>
            <p14:sldId id="1353"/>
            <p14:sldId id="1326"/>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59"/>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9" d="100"/>
          <a:sy n="89" d="100"/>
        </p:scale>
        <p:origin x="33" y="6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12/23/2016 7:24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12/23/2016 7:24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12/23/2016 7:24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12/23/2016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05300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microsoft.sharepoint.com/teams/SLGCloudTeam/azure/Shared%20Documents/2.%20Consumption/Architecture/Foundation/Hybrid%20Cloud%20Foundation%20-%20Statement%20of%20Work%20-%20Template.docx?web=1" TargetMode="Externa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hyperlink" Target="mailto:joseph.giessner@tallan.com" TargetMode="Externa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a:bodyPr>
          <a:lstStyle/>
          <a:p>
            <a:r>
              <a:rPr lang="en-US" sz="2000" dirty="0">
                <a:gradFill>
                  <a:gsLst>
                    <a:gs pos="1250">
                      <a:schemeClr val="tx2"/>
                    </a:gs>
                    <a:gs pos="99000">
                      <a:schemeClr val="tx2"/>
                    </a:gs>
                  </a:gsLst>
                  <a:lin ang="5400000" scaled="0"/>
                </a:gradFill>
              </a:rPr>
              <a:t>Configuration of at least 1 Department and one Account</a:t>
            </a:r>
          </a:p>
          <a:p>
            <a:r>
              <a:rPr lang="en-US" sz="2000" dirty="0">
                <a:gradFill>
                  <a:gsLst>
                    <a:gs pos="1250">
                      <a:schemeClr val="tx2"/>
                    </a:gs>
                    <a:gs pos="99000">
                      <a:schemeClr val="tx2"/>
                    </a:gs>
                  </a:gsLst>
                  <a:lin ang="5400000" scaled="0"/>
                </a:gradFill>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Preproduction (dev, test, qa)</a:t>
            </a:r>
          </a:p>
          <a:p>
            <a:pPr>
              <a:lnSpc>
                <a:spcPct val="90000"/>
              </a:lnSpc>
              <a:spcAft>
                <a:spcPts val="600"/>
              </a:spcAft>
            </a:pPr>
            <a:r>
              <a:rPr lang="en-US" sz="2000" dirty="0">
                <a:gradFill>
                  <a:gsLst>
                    <a:gs pos="1250">
                      <a:schemeClr val="tx2"/>
                    </a:gs>
                    <a:gs pos="99000">
                      <a:schemeClr val="tx2"/>
                    </a:gs>
                  </a:gsLst>
                  <a:lin ang="5400000" scaled="0"/>
                </a:gradFill>
                <a:latin typeface="+mj-lt"/>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830262"/>
            <a:ext cx="3505200" cy="375795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latin typeface="+mj-lt"/>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Production</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HBI</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Preproduction</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Storage</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Services</a:t>
            </a:r>
          </a:p>
          <a:p>
            <a:pPr>
              <a:lnSpc>
                <a:spcPct val="90000"/>
              </a:lnSpc>
              <a:spcAft>
                <a:spcPts val="600"/>
              </a:spcAft>
            </a:pPr>
            <a:endParaRPr lang="en-US" sz="2000" dirty="0">
              <a:gradFill>
                <a:gsLst>
                  <a:gs pos="1250">
                    <a:schemeClr val="tx2"/>
                  </a:gs>
                  <a:gs pos="99000">
                    <a:schemeClr val="tx2"/>
                  </a:gs>
                </a:gsLst>
                <a:lin ang="5400000" scaled="0"/>
              </a:gradFill>
              <a:latin typeface="+mj-lt"/>
            </a:endParaRPr>
          </a:p>
          <a:p>
            <a:pPr>
              <a:lnSpc>
                <a:spcPct val="90000"/>
              </a:lnSpc>
              <a:spcAft>
                <a:spcPts val="600"/>
              </a:spcAft>
            </a:pPr>
            <a:r>
              <a:rPr lang="en-US" sz="2000" dirty="0">
                <a:gradFill>
                  <a:gsLst>
                    <a:gs pos="1250">
                      <a:schemeClr val="tx2"/>
                    </a:gs>
                    <a:gs pos="99000">
                      <a:schemeClr val="tx2"/>
                    </a:gs>
                  </a:gsLst>
                  <a:lin ang="5400000" scaled="0"/>
                </a:gradFill>
                <a:latin typeface="+mj-lt"/>
              </a:rPr>
              <a:t>XML Configuration (*Classic)</a:t>
            </a:r>
          </a:p>
          <a:p>
            <a:pPr>
              <a:lnSpc>
                <a:spcPct val="90000"/>
              </a:lnSpc>
              <a:spcAft>
                <a:spcPts val="600"/>
              </a:spcAft>
            </a:pPr>
            <a:r>
              <a:rPr lang="en-US" sz="2000" dirty="0">
                <a:gradFill>
                  <a:gsLst>
                    <a:gs pos="1250">
                      <a:schemeClr val="tx2"/>
                    </a:gs>
                    <a:gs pos="99000">
                      <a:schemeClr val="tx2"/>
                    </a:gs>
                  </a:gsLst>
                  <a:lin ang="5400000" scaled="0"/>
                </a:gradFill>
                <a:latin typeface="+mj-lt"/>
              </a:rPr>
              <a:t>JSON Configuration (ARM)</a:t>
            </a:r>
          </a:p>
          <a:p>
            <a:pPr>
              <a:lnSpc>
                <a:spcPct val="90000"/>
              </a:lnSpc>
              <a:spcAft>
                <a:spcPts val="600"/>
              </a:spcAft>
            </a:pPr>
            <a:r>
              <a:rPr lang="en-US" sz="2000" dirty="0">
                <a:gradFill>
                  <a:gsLst>
                    <a:gs pos="1250">
                      <a:schemeClr val="tx2"/>
                    </a:gs>
                    <a:gs pos="99000">
                      <a:schemeClr val="tx2"/>
                    </a:gs>
                  </a:gsLst>
                  <a:lin ang="5400000" scaled="0"/>
                </a:gradFill>
                <a:latin typeface="+mj-lt"/>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Tree>
    <p:extLst>
      <p:ext uri="{BB962C8B-B14F-4D97-AF65-F5344CB8AC3E}">
        <p14:creationId xmlns:p14="http://schemas.microsoft.com/office/powerpoint/2010/main" val="1824247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rPr>
              <a:t>Network Security Group:</a:t>
            </a:r>
          </a:p>
          <a:p>
            <a:r>
              <a:rPr lang="en-US" sz="2000" dirty="0">
                <a:gradFill>
                  <a:gsLst>
                    <a:gs pos="1250">
                      <a:schemeClr val="tx2"/>
                    </a:gs>
                    <a:gs pos="99000">
                      <a:schemeClr val="tx2"/>
                    </a:gs>
                  </a:gsLst>
                  <a:lin ang="5400000" scaled="0"/>
                </a:gradFill>
              </a:rPr>
              <a:t>External Subnet DMZ  (deny all unless expressly permitted)</a:t>
            </a:r>
          </a:p>
          <a:p>
            <a:r>
              <a:rPr lang="en-US" sz="2000" dirty="0">
                <a:gradFill>
                  <a:gsLst>
                    <a:gs pos="1250">
                      <a:schemeClr val="tx2"/>
                    </a:gs>
                    <a:gs pos="99000">
                      <a:schemeClr val="tx2"/>
                    </a:gs>
                  </a:gsLst>
                  <a:lin ang="5400000" scaled="0"/>
                </a:gradFill>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Web</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App</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Database</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latin typeface="+mj-lt"/>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latin typeface="+mj-lt"/>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4389437" y="1439862"/>
            <a:ext cx="7521462" cy="3429238"/>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11887200" cy="4524315"/>
          </a:xfrm>
        </p:spPr>
        <p:txBody>
          <a:bodyPr/>
          <a:lstStyle/>
          <a:p>
            <a:r>
              <a:rPr lang="en-US" sz="2000" dirty="0">
                <a:gradFill>
                  <a:gsLst>
                    <a:gs pos="1250">
                      <a:schemeClr val="tx2"/>
                    </a:gs>
                    <a:gs pos="99000">
                      <a:schemeClr val="tx2"/>
                    </a:gs>
                  </a:gsLst>
                  <a:lin ang="5400000" scaled="0"/>
                </a:gradFill>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PowerShell </a:t>
            </a:r>
          </a:p>
          <a:p>
            <a:r>
              <a:rPr lang="en-US" sz="2000" dirty="0">
                <a:gradFill>
                  <a:gsLst>
                    <a:gs pos="1250">
                      <a:schemeClr val="tx2"/>
                    </a:gs>
                    <a:gs pos="99000">
                      <a:schemeClr val="tx2"/>
                    </a:gs>
                  </a:gsLst>
                  <a:lin ang="5400000" scaled="0"/>
                </a:gradFill>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Local Datacenter Services (Connection to the Domain Controllers)</a:t>
            </a:r>
          </a:p>
          <a:p>
            <a:r>
              <a:rPr lang="en-US" sz="2000" dirty="0">
                <a:gradFill>
                  <a:gsLst>
                    <a:gs pos="1250">
                      <a:schemeClr val="tx2"/>
                    </a:gs>
                    <a:gs pos="99000">
                      <a:schemeClr val="tx2"/>
                    </a:gs>
                  </a:gsLst>
                  <a:lin ang="5400000" scaled="0"/>
                </a:gradFill>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VNET Peering (coming soon)</a:t>
            </a:r>
          </a:p>
          <a:p>
            <a:endParaRPr lang="en-US" dirty="0"/>
          </a:p>
        </p:txBody>
      </p:sp>
    </p:spTree>
    <p:extLst>
      <p:ext uri="{BB962C8B-B14F-4D97-AF65-F5344CB8AC3E}">
        <p14:creationId xmlns:p14="http://schemas.microsoft.com/office/powerpoint/2010/main" val="32040595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latin typeface="+mj-lt"/>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latin typeface="+mj-lt"/>
            </a:endParaRPr>
          </a:p>
          <a:p>
            <a:pPr>
              <a:lnSpc>
                <a:spcPct val="90000"/>
              </a:lnSpc>
              <a:spcAft>
                <a:spcPts val="600"/>
              </a:spcAft>
            </a:pPr>
            <a:r>
              <a:rPr lang="en-US" sz="2000" dirty="0">
                <a:gradFill>
                  <a:gsLst>
                    <a:gs pos="1250">
                      <a:schemeClr val="tx2"/>
                    </a:gs>
                    <a:gs pos="99000">
                      <a:schemeClr val="tx2"/>
                    </a:gs>
                  </a:gsLst>
                  <a:lin ang="5400000" scaled="0"/>
                </a:gradFill>
                <a:latin typeface="+mj-lt"/>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7086599" cy="4739759"/>
          </a:xfrm>
        </p:spPr>
        <p:txBody>
          <a:bodyPr/>
          <a:lstStyle/>
          <a:p>
            <a:r>
              <a:rPr lang="en-US" sz="2000" dirty="0"/>
              <a:t>There is physical separation by design in Microsoft Azure Commercial (MAC) and Azure Government  (MAG)</a:t>
            </a:r>
          </a:p>
          <a:p>
            <a:r>
              <a:rPr lang="en-US" sz="2000" dirty="0"/>
              <a:t>If the enterprise customer would like to bridge this separation it there are techniques.  </a:t>
            </a:r>
          </a:p>
          <a:p>
            <a:endParaRPr lang="en-US" sz="2000" dirty="0"/>
          </a:p>
          <a:p>
            <a:r>
              <a:rPr lang="en-US" sz="2000" dirty="0"/>
              <a:t>Azure Commercial Cloud (MAC)</a:t>
            </a:r>
          </a:p>
          <a:p>
            <a:pPr marL="342900" indent="-342900">
              <a:buFont typeface="Wingdings" panose="05000000000000000000" pitchFamily="2" charset="2"/>
              <a:buChar char="ü"/>
            </a:pPr>
            <a:r>
              <a:rPr lang="en-US" sz="2000" dirty="0"/>
              <a:t>Good for public data stores and web applications</a:t>
            </a:r>
          </a:p>
          <a:p>
            <a:pPr marL="342900" indent="-342900">
              <a:buFont typeface="Wingdings" panose="05000000000000000000" pitchFamily="2" charset="2"/>
              <a:buChar char="ü"/>
            </a:pPr>
            <a:r>
              <a:rPr lang="en-US" sz="2000" dirty="0"/>
              <a:t>Development and Test workloads</a:t>
            </a:r>
          </a:p>
          <a:p>
            <a:pPr marL="342900" indent="-342900">
              <a:buFont typeface="Wingdings" panose="05000000000000000000" pitchFamily="2" charset="2"/>
              <a:buChar char="ü"/>
            </a:pPr>
            <a:endParaRPr lang="en-US" sz="2000" dirty="0"/>
          </a:p>
          <a:p>
            <a:r>
              <a:rPr lang="en-US" sz="2000" dirty="0"/>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rPr>
              <a:t>Production workloads</a:t>
            </a:r>
          </a:p>
          <a:p>
            <a:endParaRPr lang="en-US" dirty="0"/>
          </a:p>
        </p:txBody>
      </p:sp>
    </p:spTree>
    <p:extLst>
      <p:ext uri="{BB962C8B-B14F-4D97-AF65-F5344CB8AC3E}">
        <p14:creationId xmlns:p14="http://schemas.microsoft.com/office/powerpoint/2010/main" val="2133321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332413"/>
          </a:xfrm>
        </p:spPr>
        <p:txBody>
          <a:bodyPr/>
          <a:lstStyle/>
          <a:p>
            <a:r>
              <a:rPr lang="en-US" sz="2000" dirty="0"/>
              <a:t>The EA Portal and Account Portal have a Read Only API, which prevent us from writing automation to deploy “Departments”, “Account” and “Subscriptions”.  “click, click, click” interface.</a:t>
            </a:r>
          </a:p>
          <a:p>
            <a:endParaRPr lang="en-US" sz="2000" dirty="0"/>
          </a:p>
          <a:p>
            <a:r>
              <a:rPr lang="en-US" sz="2000" dirty="0"/>
              <a:t>Naming conventions are formulas that help the customer with a proposed naming convention or work with the customers to modify the formulas to match the enterprise naming </a:t>
            </a:r>
            <a:r>
              <a:rPr lang="en-US" sz="2000" dirty="0" err="1"/>
              <a:t>conventionsThis</a:t>
            </a:r>
            <a:r>
              <a:rPr lang="en-US" sz="2000" dirty="0"/>
              <a:t>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5293757"/>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342900" indent="-342900">
              <a:buFont typeface="Arial" panose="020B0604020202020204" pitchFamily="34" charset="0"/>
              <a:buChar char="•"/>
            </a:pPr>
            <a:r>
              <a:rPr lang="en-US" sz="2000" dirty="0"/>
              <a:t>Identity Pattern (7 Servers)</a:t>
            </a:r>
          </a:p>
          <a:p>
            <a:pPr marL="342900" indent="-342900">
              <a:buFont typeface="Arial" panose="020B0604020202020204" pitchFamily="34" charset="0"/>
              <a:buChar char="•"/>
            </a:pPr>
            <a:r>
              <a:rPr lang="en-US" sz="2000" dirty="0"/>
              <a:t>SharePoint Pattern (11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a:p>
            <a:r>
              <a:rPr lang="en-US" sz="2000" dirty="0"/>
              <a:t>Note:  Design limitation of multiple NICs cannot be facilitated with current spreadsheet.</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4647426"/>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(work in progress)</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For deploying images, have the images deployed in their own storage account.</a:t>
            </a: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2862322"/>
          </a:xfrm>
          <a:prstGeom prst="rect">
            <a:avLst/>
          </a:prstGeom>
        </p:spPr>
        <p:txBody>
          <a:bodyPr wrap="square">
            <a:spAutoFit/>
          </a:bodyPr>
          <a:lstStyle/>
          <a:p>
            <a:r>
              <a:rPr lang="en-US" dirty="0">
                <a:latin typeface="Arial" panose="020B0604020202020204" pitchFamily="34" charset="0"/>
                <a:cs typeface="Arial" panose="020B0604020202020204" pitchFamily="34" charset="0"/>
              </a:rPr>
              <a:t>Azure Value Proposition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Prerequisites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Common Missteps with new Enrollments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Security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Architecture Overview</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Enrollment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Network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Security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Configuration Details</a:t>
            </a:r>
            <a:br>
              <a:rPr lang="en-US" dirty="0"/>
            </a:br>
            <a:endParaRPr lang="en-US"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of Scope</a:t>
            </a:r>
          </a:p>
        </p:txBody>
      </p:sp>
      <p:sp>
        <p:nvSpPr>
          <p:cNvPr id="3" name="Text Placeholder 2"/>
          <p:cNvSpPr>
            <a:spLocks noGrp="1"/>
          </p:cNvSpPr>
          <p:nvPr>
            <p:ph type="body" sz="quarter" idx="10"/>
          </p:nvPr>
        </p:nvSpPr>
        <p:spPr>
          <a:xfrm>
            <a:off x="274638" y="1212850"/>
            <a:ext cx="11887200" cy="5570756"/>
          </a:xfrm>
        </p:spPr>
        <p:txBody>
          <a:bodyPr/>
          <a:lstStyle/>
          <a:p>
            <a:r>
              <a:rPr lang="en-US" dirty="0"/>
              <a:t>Network Appliance Configuration</a:t>
            </a:r>
          </a:p>
          <a:p>
            <a:pPr marL="342900" indent="-342900">
              <a:buFont typeface="Arial" panose="020B0604020202020204" pitchFamily="34" charset="0"/>
              <a:buChar char="•"/>
            </a:pPr>
            <a:r>
              <a:rPr lang="en-US" sz="2000" dirty="0"/>
              <a:t>We are working on a Network Appliance pattern that will allow for a Cisco based configuration</a:t>
            </a:r>
          </a:p>
          <a:p>
            <a:r>
              <a:rPr lang="en-US" dirty="0"/>
              <a:t>Site to Site VPN</a:t>
            </a:r>
          </a:p>
          <a:p>
            <a:pPr marL="342900" indent="-342900">
              <a:buFont typeface="Arial" panose="020B0604020202020204" pitchFamily="34" charset="0"/>
              <a:buChar char="•"/>
            </a:pPr>
            <a:r>
              <a:rPr lang="en-US" sz="2000" dirty="0"/>
              <a:t>For non-Azure VPNS the S2S will require the enterprise customer to configure the on premise network appliance.</a:t>
            </a:r>
          </a:p>
          <a:p>
            <a:r>
              <a:rPr lang="en-US" dirty="0"/>
              <a:t>Domain Services Configuration</a:t>
            </a:r>
          </a:p>
          <a:p>
            <a:pPr marL="342900" indent="-342900">
              <a:buFont typeface="Arial" panose="020B0604020202020204" pitchFamily="34" charset="0"/>
              <a:buChar char="•"/>
            </a:pPr>
            <a:r>
              <a:rPr lang="en-US" sz="2000" dirty="0"/>
              <a:t>The servers will be deployed to host the Active Directory and Application Proxy roles, however it will be the Enterprise customer’s responsibility to promote and configure.</a:t>
            </a:r>
          </a:p>
          <a:p>
            <a:pPr marL="342900" indent="-342900">
              <a:buFont typeface="Arial" panose="020B0604020202020204" pitchFamily="34" charset="0"/>
              <a:buChar char="•"/>
            </a:pPr>
            <a:r>
              <a:rPr lang="en-US" sz="2000" dirty="0"/>
              <a:t>We are working on a Desired State Configuration to help with automating this process for the </a:t>
            </a:r>
            <a:r>
              <a:rPr lang="en-US" sz="2000"/>
              <a:t>Enterprise configuration.</a:t>
            </a:r>
            <a:endParaRPr lang="en-US" sz="2000" dirty="0"/>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18805441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Portal</a:t>
            </a:r>
          </a:p>
        </p:txBody>
      </p:sp>
      <p:sp>
        <p:nvSpPr>
          <p:cNvPr id="3" name="Text Placeholder 2"/>
          <p:cNvSpPr>
            <a:spLocks noGrp="1"/>
          </p:cNvSpPr>
          <p:nvPr>
            <p:ph type="body" sz="quarter" idx="10"/>
          </p:nvPr>
        </p:nvSpPr>
        <p:spPr>
          <a:xfrm>
            <a:off x="274638" y="1212850"/>
            <a:ext cx="5181599" cy="3354765"/>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923877"/>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NOTE:  Everything in MAG is Classic, but the Commercial Side is ARM, with Role Based Access Control.  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1969770"/>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 managed in Visual Studio Team Services </a:t>
            </a:r>
          </a:p>
          <a:p>
            <a:pPr marL="342900" indent="-342900">
              <a:buFont typeface="Arial" panose="020B0604020202020204" pitchFamily="34" charset="0"/>
              <a:buChar char="•"/>
            </a:pPr>
            <a:r>
              <a:rPr lang="en-US" sz="2000" dirty="0"/>
              <a:t>More Workloads, added to the AzureFoundation Library.</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b="1" dirty="0"/>
              <a:t>Information System Security Manager (ISSM)</a:t>
            </a:r>
            <a:endParaRPr lang="en-US" dirty="0"/>
          </a:p>
          <a:p>
            <a:pPr marL="571500" indent="-571500">
              <a:buFont typeface="Arial" panose="020B0604020202020204" pitchFamily="34" charset="0"/>
              <a:buChar char="•"/>
            </a:pPr>
            <a:r>
              <a:rPr lang="en-US" b="1" dirty="0"/>
              <a:t>Agency assessors</a:t>
            </a:r>
            <a:endParaRPr lang="en-US" dirty="0"/>
          </a:p>
          <a:p>
            <a:pPr marL="571500" indent="-571500">
              <a:buFont typeface="Arial" panose="020B0604020202020204" pitchFamily="34" charset="0"/>
              <a:buChar char="•"/>
            </a:pPr>
            <a:r>
              <a:rPr lang="en-US" b="1" dirty="0"/>
              <a:t>Operations/Implementation Team</a:t>
            </a:r>
            <a:endParaRPr lang="en-US" dirty="0"/>
          </a:p>
          <a:p>
            <a:pPr marL="571500" indent="-571500">
              <a:buFont typeface="Arial" panose="020B0604020202020204" pitchFamily="34" charset="0"/>
              <a:buChar char="•"/>
            </a:pPr>
            <a:r>
              <a:rPr lang="en-US" b="1" dirty="0"/>
              <a:t>Authorizing Official</a:t>
            </a:r>
            <a:endParaRPr lang="en-US" dirty="0"/>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t>An Azure Enrollment with Enterprise Administrator access</a:t>
            </a:r>
          </a:p>
          <a:p>
            <a:r>
              <a:rPr lang="en-US" sz="2000" dirty="0"/>
              <a:t>A Class B (/16) IP space per Department.</a:t>
            </a:r>
          </a:p>
          <a:p>
            <a:r>
              <a:rPr lang="en-US" sz="2000" dirty="0"/>
              <a:t>Two Account Administrator service account assigned to each Department.</a:t>
            </a:r>
          </a:p>
          <a:p>
            <a:r>
              <a:rPr lang="en-US" sz="2000" dirty="0"/>
              <a:t>A </a:t>
            </a:r>
            <a:r>
              <a:rPr lang="en-US" sz="2000" dirty="0">
                <a:hlinkClick r:id="rId2"/>
              </a:rPr>
              <a:t>supported</a:t>
            </a:r>
            <a:r>
              <a:rPr lang="en-US" sz="2000" dirty="0"/>
              <a:t> VPN device.</a:t>
            </a:r>
          </a:p>
          <a:p>
            <a:r>
              <a:rPr lang="en-US" sz="2000" dirty="0"/>
              <a:t>A business and technical stakeholder to review configuration settings.</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Enrollment Pre Requisites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637" y="2201862"/>
            <a:ext cx="4560892" cy="2200274"/>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3" name="Rectangle 1"/>
          <p:cNvSpPr>
            <a:spLocks noChangeArrowheads="1"/>
          </p:cNvSpPr>
          <p:nvPr/>
        </p:nvSpPr>
        <p:spPr bwMode="auto">
          <a:xfrm>
            <a:off x="122237" y="603204"/>
            <a:ext cx="4374014" cy="28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[‎10/‎14/‎2016 10:16 AM]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Preshit</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Dalal</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pdalal@us.hanusoftware.com </a:t>
            </a:r>
            <a:r>
              <a:rPr kumimoji="0" lang="en-US" altLang="en-US" sz="10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Hanu</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Software</a:t>
            </a:r>
          </a:p>
          <a:p>
            <a:pPr lvl="0" defTabSz="914400" eaLnBrk="0" fontAlgn="base" hangingPunct="0">
              <a:spcBef>
                <a:spcPct val="0"/>
              </a:spcBef>
              <a:spcAft>
                <a:spcPct val="0"/>
              </a:spcAft>
            </a:pPr>
            <a:r>
              <a:rPr lang="en-US" altLang="en-US" sz="1000" dirty="0">
                <a:latin typeface="Segoe UI" panose="020B0502040204020203" pitchFamily="34" charset="0"/>
                <a:cs typeface="Segoe UI" panose="020B0502040204020203" pitchFamily="34" charset="0"/>
              </a:rPr>
              <a:t>Joe Giessner:  </a:t>
            </a:r>
            <a:r>
              <a:rPr lang="en-US" altLang="en-US" sz="1000" dirty="0">
                <a:latin typeface="Segoe UI" panose="020B0502040204020203" pitchFamily="34" charset="0"/>
                <a:cs typeface="Segoe UI" panose="020B0502040204020203" pitchFamily="34" charset="0"/>
                <a:hlinkClick r:id="rId2"/>
              </a:rPr>
              <a:t>joseph.giessner@tallan.com</a:t>
            </a:r>
            <a:endParaRPr lang="en-US" altLang="en-US" sz="1000" dirty="0">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endParaRPr lang="en-US" altLang="en-US" sz="10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000" dirty="0">
                <a:latin typeface="Calibri" panose="020F0502020204030204" pitchFamily="34" charset="0"/>
                <a:cs typeface="Calibri" panose="020F0502020204030204" pitchFamily="34" charset="0"/>
              </a:rPr>
              <a:t> greg.szilagyi@tallan.com</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9164837"/>
              </p:ext>
            </p:extLst>
          </p:nvPr>
        </p:nvGraphicFramePr>
        <p:xfrm>
          <a:off x="960437" y="2659062"/>
          <a:ext cx="8290983" cy="2285999"/>
        </p:xfrm>
        <a:graphic>
          <a:graphicData uri="http://schemas.openxmlformats.org/drawingml/2006/table">
            <a:tbl>
              <a:tblPr firstRow="1" bandRow="1">
                <a:tableStyleId>{AF606853-7671-496A-8E4F-DF71F8EC918B}</a:tableStyleId>
              </a:tblPr>
              <a:tblGrid>
                <a:gridCol w="2763661">
                  <a:extLst>
                    <a:ext uri="{9D8B030D-6E8A-4147-A177-3AD203B41FA5}">
                      <a16:colId xmlns:a16="http://schemas.microsoft.com/office/drawing/2014/main" val="1186306229"/>
                    </a:ext>
                  </a:extLst>
                </a:gridCol>
                <a:gridCol w="2763661">
                  <a:extLst>
                    <a:ext uri="{9D8B030D-6E8A-4147-A177-3AD203B41FA5}">
                      <a16:colId xmlns:a16="http://schemas.microsoft.com/office/drawing/2014/main" val="3302294344"/>
                    </a:ext>
                  </a:extLst>
                </a:gridCol>
                <a:gridCol w="2763661">
                  <a:extLst>
                    <a:ext uri="{9D8B030D-6E8A-4147-A177-3AD203B41FA5}">
                      <a16:colId xmlns:a16="http://schemas.microsoft.com/office/drawing/2014/main" val="4013211477"/>
                    </a:ext>
                  </a:extLst>
                </a:gridCol>
              </a:tblGrid>
              <a:tr h="483704">
                <a:tc>
                  <a:txBody>
                    <a:bodyPr/>
                    <a:lstStyle/>
                    <a:p>
                      <a:r>
                        <a:rPr lang="en-US" dirty="0"/>
                        <a:t>Company</a:t>
                      </a:r>
                    </a:p>
                  </a:txBody>
                  <a:tcPr/>
                </a:tc>
                <a:tc>
                  <a:txBody>
                    <a:bodyPr/>
                    <a:lstStyle/>
                    <a:p>
                      <a:r>
                        <a:rPr lang="en-US" dirty="0"/>
                        <a:t>Contact</a:t>
                      </a:r>
                    </a:p>
                  </a:txBody>
                  <a:tcPr/>
                </a:tc>
                <a:tc>
                  <a:txBody>
                    <a:bodyPr/>
                    <a:lstStyle/>
                    <a:p>
                      <a:r>
                        <a:rPr lang="en-US" dirty="0"/>
                        <a:t>Region</a:t>
                      </a:r>
                    </a:p>
                  </a:txBody>
                  <a:tcPr/>
                </a:tc>
                <a:extLst>
                  <a:ext uri="{0D108BD9-81ED-4DB2-BD59-A6C34878D82A}">
                    <a16:rowId xmlns:a16="http://schemas.microsoft.com/office/drawing/2014/main" val="2060001968"/>
                  </a:ext>
                </a:extLst>
              </a:tr>
              <a:tr h="483704">
                <a:tc>
                  <a:txBody>
                    <a:bodyPr/>
                    <a:lstStyle/>
                    <a:p>
                      <a:r>
                        <a:rPr lang="en-US" dirty="0" err="1"/>
                        <a:t>Hanu</a:t>
                      </a:r>
                      <a:r>
                        <a:rPr lang="en-US" dirty="0"/>
                        <a:t> Software</a:t>
                      </a:r>
                    </a:p>
                  </a:txBody>
                  <a:tcPr/>
                </a:tc>
                <a:tc>
                  <a:txBody>
                    <a:bodyPr/>
                    <a:lstStyle/>
                    <a:p>
                      <a:r>
                        <a:rPr lang="en-US" dirty="0"/>
                        <a:t>Preshit</a:t>
                      </a:r>
                      <a:r>
                        <a:rPr lang="en-US" baseline="0" dirty="0"/>
                        <a:t> Dalal</a:t>
                      </a:r>
                      <a:endParaRPr lang="en-US" dirty="0"/>
                    </a:p>
                  </a:txBody>
                  <a:tcPr/>
                </a:tc>
                <a:tc>
                  <a:txBody>
                    <a:bodyPr/>
                    <a:lstStyle/>
                    <a:p>
                      <a:endParaRPr lang="en-US" dirty="0"/>
                    </a:p>
                  </a:txBody>
                  <a:tcPr/>
                </a:tc>
                <a:extLst>
                  <a:ext uri="{0D108BD9-81ED-4DB2-BD59-A6C34878D82A}">
                    <a16:rowId xmlns:a16="http://schemas.microsoft.com/office/drawing/2014/main" val="2271217615"/>
                  </a:ext>
                </a:extLst>
              </a:tr>
              <a:tr h="834887">
                <a:tc>
                  <a:txBody>
                    <a:bodyPr/>
                    <a:lstStyle/>
                    <a:p>
                      <a:r>
                        <a:rPr lang="en-US" dirty="0"/>
                        <a:t>Tallan</a:t>
                      </a:r>
                    </a:p>
                  </a:txBody>
                  <a:tcPr/>
                </a:tc>
                <a:tc>
                  <a:txBody>
                    <a:bodyPr/>
                    <a:lstStyle/>
                    <a:p>
                      <a:r>
                        <a:rPr lang="en-US" dirty="0">
                          <a:solidFill>
                            <a:srgbClr val="FFFFFF"/>
                          </a:solidFill>
                          <a:hlinkClick r:id="rId2" tooltip="joseph.giessner@tallan.com"/>
                        </a:rPr>
                        <a:t>Joe Giessner </a:t>
                      </a:r>
                      <a:endParaRPr lang="en-US" dirty="0">
                        <a:solidFill>
                          <a:srgbClr val="FFFFFF"/>
                        </a:solidFill>
                      </a:endParaRPr>
                    </a:p>
                    <a:p>
                      <a:r>
                        <a:rPr lang="en-US" dirty="0"/>
                        <a:t>Greg Szilagyi</a:t>
                      </a:r>
                    </a:p>
                  </a:txBody>
                  <a:tcPr/>
                </a:tc>
                <a:tc>
                  <a:txBody>
                    <a:bodyPr/>
                    <a:lstStyle/>
                    <a:p>
                      <a:r>
                        <a:rPr lang="en-US" dirty="0"/>
                        <a:t>US</a:t>
                      </a:r>
                    </a:p>
                  </a:txBody>
                  <a:tcPr/>
                </a:tc>
                <a:extLst>
                  <a:ext uri="{0D108BD9-81ED-4DB2-BD59-A6C34878D82A}">
                    <a16:rowId xmlns:a16="http://schemas.microsoft.com/office/drawing/2014/main" val="3125920288"/>
                  </a:ext>
                </a:extLst>
              </a:tr>
              <a:tr h="483704">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8252462"/>
                  </a:ext>
                </a:extLst>
              </a:tr>
            </a:tbl>
          </a:graphicData>
        </a:graphic>
      </p:graphicFrame>
    </p:spTree>
    <p:extLst>
      <p:ext uri="{BB962C8B-B14F-4D97-AF65-F5344CB8AC3E}">
        <p14:creationId xmlns:p14="http://schemas.microsoft.com/office/powerpoint/2010/main" val="219793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Everywhere (put more here)?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j-lt"/>
              </a:rPr>
              <a:t>The Department Administrator needs to be different, find a backup and make the backup be the Department Administrator.</a:t>
            </a:r>
          </a:p>
          <a:p>
            <a:r>
              <a:rPr lang="en-US" sz="2000" dirty="0"/>
              <a:t>An Account owner can only own one account.  If an account allows “work or School Account Cross Tenant” there is a risk if another organization’s Account Owner has subscriptions, those subscriptions will migrate to your EA.</a:t>
            </a:r>
          </a:p>
          <a:p>
            <a:r>
              <a:rPr lang="en-US" sz="2000" dirty="0"/>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t>The first time you login to the EA Portal as an account owner you will see this Warning Message:</a:t>
            </a:r>
          </a:p>
          <a:p>
            <a:r>
              <a:rPr lang="en-US" sz="2000" dirty="0"/>
              <a:t>It is important to read and understand because your existing subscriptions are about to be converted ad benefits can be lost.</a:t>
            </a:r>
          </a:p>
          <a:p>
            <a:r>
              <a:rPr lang="en-US" sz="2000" dirty="0"/>
              <a:t>A Visual Studio subscriber who is added as an Account Owner will lose their individual monthly Azure credit until they take further action.</a:t>
            </a:r>
          </a:p>
          <a:p>
            <a:endParaRPr lang="en-US" dirty="0">
              <a:solidFill>
                <a:srgbClr val="000000"/>
              </a:solidFill>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2492990"/>
          </a:xfrm>
        </p:spPr>
        <p:txBody>
          <a:bodyPr/>
          <a:lstStyle/>
          <a:p>
            <a:pPr marL="0" indent="0">
              <a:buNone/>
            </a:pPr>
            <a:r>
              <a:rPr lang="en-US" sz="2000" dirty="0"/>
              <a:t>There is a brief demo here.</a:t>
            </a:r>
          </a:p>
          <a:p>
            <a:pPr marL="0" indent="0">
              <a:buNone/>
            </a:pPr>
            <a:r>
              <a:rPr lang="en-US" sz="2000" dirty="0">
                <a:hlinkClick r:id="rId3"/>
              </a:rPr>
              <a:t>https://channel9.msdn.com/blogs/EA.Azure.com/Using-the-EA-Azure-Power-BI-Link</a:t>
            </a:r>
            <a:endParaRPr lang="en-US" sz="2000" dirty="0"/>
          </a:p>
          <a:p>
            <a:r>
              <a:rPr lang="en-US" sz="2000" dirty="0"/>
              <a:t>To Set up a demo, use Enrollment Number “100” and the </a:t>
            </a:r>
            <a:r>
              <a:rPr lang="en-US" sz="2000" dirty="0">
                <a:hlinkClick r:id="rId4"/>
              </a:rPr>
              <a:t>key</a:t>
            </a:r>
            <a:r>
              <a:rPr lang="en-US" sz="2000" dirty="0"/>
              <a:t>. </a:t>
            </a:r>
          </a:p>
          <a:p>
            <a:r>
              <a:rPr lang="en-US" sz="2000" dirty="0"/>
              <a:t>Practice what your customer is seeing (see notes)</a:t>
            </a:r>
          </a:p>
          <a:p>
            <a:r>
              <a:rPr lang="en-US" sz="2000" dirty="0">
                <a:hlinkClick r:id="rId5"/>
              </a:rPr>
              <a:t>Azure Government Onboarding</a:t>
            </a:r>
            <a:endParaRPr lang="en-US" sz="2000" dirty="0"/>
          </a:p>
          <a:p>
            <a:r>
              <a:rPr lang="en-US" sz="2000" dirty="0">
                <a:hlinkClick r:id="rId6"/>
              </a:rPr>
              <a:t>Blog Post</a:t>
            </a:r>
            <a:r>
              <a:rPr lang="en-US" sz="2000" dirty="0"/>
              <a:t> on PowerBI</a:t>
            </a:r>
          </a:p>
          <a:p>
            <a:endParaRPr lang="en-US" sz="2000" dirty="0"/>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f65bb1f-ea05-496a-8d40-636bcb76c6ea"/>
    <ds:schemaRef ds:uri="http://purl.org/dc/dcmityp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c0a86418-2b64-471f-9481-49bf08eb0dd7"/>
    <ds:schemaRef ds:uri="http://schemas.microsoft.com/sharepoint/v3"/>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9030</TotalTime>
  <Words>3739</Words>
  <Application>Microsoft Office PowerPoint</Application>
  <PresentationFormat>Custom</PresentationFormat>
  <Paragraphs>409</Paragraphs>
  <Slides>55</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55</vt:i4>
      </vt:variant>
    </vt:vector>
  </HeadingPairs>
  <TitlesOfParts>
    <vt:vector size="66"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Enrollment Pre Requisites</vt:lpstr>
      <vt:lpstr>Common Missteps</vt:lpstr>
      <vt:lpstr>Common Issues and Limitations</vt:lpstr>
      <vt:lpstr>Important Information about Account Owners</vt:lpstr>
      <vt:lpstr>Financial Reporting for Enterprise Enrollment</vt:lpstr>
      <vt:lpstr>Azure Foundation Pattern</vt:lpstr>
      <vt:lpstr>PowerPoint Presentation</vt:lpstr>
      <vt:lpstr>Pattern Overview Per Department</vt:lpstr>
      <vt:lpstr>Enterprise Enrollment – Departments</vt:lpstr>
      <vt:lpstr>PowerPoint Presentation</vt:lpstr>
      <vt:lpstr>Network Security Groups</vt:lpstr>
      <vt:lpstr>Hybrid Networking</vt:lpstr>
      <vt:lpstr>PowerPoint Presentation</vt:lpstr>
      <vt:lpstr>Commercial and Government Cloud Integration</vt:lpstr>
      <vt:lpstr>Management of multiple Enrollments</vt:lpstr>
      <vt:lpstr>Azure Active Directory Integration</vt:lpstr>
      <vt:lpstr>Configure AzureFoundation</vt:lpstr>
      <vt:lpstr>Introduction to the Spreadsheet</vt:lpstr>
      <vt:lpstr>Setup Notes</vt:lpstr>
      <vt:lpstr>VNET Design </vt:lpstr>
      <vt:lpstr>Server Build Sheets </vt:lpstr>
      <vt:lpstr>Implement the spreadsheet</vt:lpstr>
      <vt:lpstr>Get a partner!</vt:lpstr>
      <vt:lpstr>Storage Account</vt:lpstr>
      <vt:lpstr>Virtual Networks</vt:lpstr>
      <vt:lpstr>Out of Scope</vt:lpstr>
      <vt:lpstr>How to Access Azure</vt:lpstr>
      <vt:lpstr>Portals</vt:lpstr>
      <vt:lpstr>Portal, PowerShell, CLI, and JSON</vt:lpstr>
      <vt:lpstr>Enterprise Portal</vt:lpstr>
      <vt:lpstr>Account Portal</vt:lpstr>
      <vt:lpstr>Management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Partners who will deploy the Patterns</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22</cp:revision>
  <dcterms:created xsi:type="dcterms:W3CDTF">2016-11-09T01:21:01Z</dcterms:created>
  <dcterms:modified xsi:type="dcterms:W3CDTF">2016-12-24T01:03:50Z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